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83" r:id="rId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8" Type="http://schemas.openxmlformats.org/officeDocument/2006/relationships/slide" Target="slides/slide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2" name="Google Shape;38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/Relationships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8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zh-CN"/>
              <a:t>Models of Communication</a:t>
            </a:r>
            <a:endParaRPr/>
          </a:p>
        </p:txBody>
      </p:sp>
      <p:sp>
        <p:nvSpPr>
          <p:cNvPr id="3815" name="Google Shape;3815;p584"/>
          <p:cNvSpPr txBox="1"/>
          <p:nvPr>
            <p:ph idx="1" type="body"/>
          </p:nvPr>
        </p:nvSpPr>
        <p:spPr>
          <a:xfrm>
            <a:off x="628650" y="1043753"/>
            <a:ext cx="7886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i="0" lang="zh-CN" sz="1500" u="sng">
                <a:latin typeface="Comic Sans MS"/>
                <a:ea typeface="Comic Sans MS"/>
                <a:cs typeface="Comic Sans MS"/>
                <a:sym typeface="Comic Sans MS"/>
              </a:rPr>
              <a:t>Linear Model of Communication (Shannon 1948)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1" lang="zh-CN" sz="1200" u="none">
                <a:latin typeface="Arial"/>
                <a:ea typeface="Arial"/>
                <a:cs typeface="Arial"/>
                <a:sym typeface="Arial"/>
              </a:rPr>
              <a:t>Communication moves linearly and one-directional: from source to destination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i="1" lang="zh-CN" sz="1200" u="sng">
                <a:latin typeface="Times New Roman"/>
                <a:ea typeface="Times New Roman"/>
                <a:cs typeface="Times New Roman"/>
                <a:sym typeface="Times New Roman"/>
              </a:rPr>
              <a:t>Emphasized transmission of the signal over the meaning of the message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1" lang="zh-CN" sz="1200" u="sng">
                <a:latin typeface="Arial"/>
                <a:ea typeface="Arial"/>
                <a:cs typeface="Arial"/>
                <a:sym typeface="Arial"/>
              </a:rPr>
              <a:t>Disruption of transmitted signal is called NOISE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0" lang="zh-CN" sz="1200" u="sng">
                <a:latin typeface="Arial"/>
                <a:ea typeface="Arial"/>
                <a:cs typeface="Arial"/>
                <a:sym typeface="Arial"/>
              </a:rPr>
              <a:t>USED BY BELL IN DEVELOPING THE TELEPHONE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i="1" lang="zh-CN" sz="1500" u="sng">
                <a:latin typeface="Verdana"/>
                <a:ea typeface="Verdana"/>
                <a:cs typeface="Verdana"/>
                <a:sym typeface="Verdana"/>
              </a:rPr>
              <a:t>Transactional Model of Communication (Barnlund 1970)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i="1" lang="zh-CN" sz="1200" u="sng">
                <a:latin typeface="Comic Sans MS"/>
                <a:ea typeface="Comic Sans MS"/>
                <a:cs typeface="Comic Sans MS"/>
                <a:sym typeface="Comic Sans MS"/>
              </a:rPr>
              <a:t>Communication is a two-way process 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1" lang="zh-CN" sz="1200" u="sng">
                <a:latin typeface="Courier New"/>
                <a:ea typeface="Courier New"/>
                <a:cs typeface="Courier New"/>
                <a:sym typeface="Courier New"/>
              </a:rPr>
              <a:t>Meaning is created at multiple points within the process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i="1" lang="zh-CN" sz="1200" u="sng">
                <a:latin typeface="Courier New"/>
                <a:ea typeface="Courier New"/>
                <a:cs typeface="Courier New"/>
                <a:sym typeface="Courier New"/>
              </a:rPr>
              <a:t>Meaning is co-created simultaneously by both communicators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22225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i="0" lang="zh-CN" sz="1500" u="none">
                <a:latin typeface="Times New Roman"/>
                <a:ea typeface="Times New Roman"/>
                <a:cs typeface="Times New Roman"/>
                <a:sym typeface="Times New Roman"/>
              </a:rPr>
              <a:t>Encoding/Decoding Model(Hall 1973)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1" lang="zh-CN" sz="1200" u="none">
                <a:latin typeface="Courier New"/>
                <a:ea typeface="Courier New"/>
                <a:cs typeface="Courier New"/>
                <a:sym typeface="Courier New"/>
              </a:rPr>
              <a:t>Cultural, political, and economic contexts influence how messages are produced and received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0" lang="zh-CN" sz="1200" u="none">
                <a:latin typeface="Comic Sans MS"/>
                <a:ea typeface="Comic Sans MS"/>
                <a:cs typeface="Comic Sans MS"/>
                <a:sym typeface="Comic Sans MS"/>
              </a:rPr>
              <a:t>Decoding a message determines meaning as much as encoding</a:t>
            </a:r>
            <a:endParaRPr/>
          </a:p>
          <a:p>
            <a:pPr indent="-215900" lvl="1" marL="520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1" i="0" lang="zh-CN" sz="1200" u="none">
                <a:latin typeface="Verdana"/>
                <a:ea typeface="Verdana"/>
                <a:cs typeface="Verdana"/>
                <a:sym typeface="Verdana"/>
              </a:rPr>
              <a:t>Used to analyze television discourse</a:t>
            </a:r>
            <a:endParaRPr/>
          </a:p>
          <a:p>
            <a:pPr indent="0" lvl="1" marL="30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